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53ad69b8e4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53ad69b8e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53ad69b8e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53ad69b8e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3ad69b8e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3ad69b8e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3ad69b8e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53ad69b8e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53ad69b8e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53ad69b8e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53ad69b8e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53ad69b8e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53ad69b8e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53ad69b8e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53ad69b8e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53ad69b8e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3ad69b8e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3ad69b8e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443250"/>
            <a:ext cx="8520600" cy="2153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891"/>
              <a:buNone/>
            </a:pPr>
            <a:r>
              <a:rPr b="1" lang="en" sz="4022">
                <a:latin typeface="Georgia"/>
                <a:ea typeface="Georgia"/>
                <a:cs typeface="Georgia"/>
                <a:sym typeface="Georgia"/>
              </a:rPr>
              <a:t>How to Prepare Your Art for the Art Show at the</a:t>
            </a:r>
            <a:endParaRPr b="1" sz="4022">
              <a:latin typeface="Georgia"/>
              <a:ea typeface="Georgia"/>
              <a:cs typeface="Georgia"/>
              <a:sym typeface="Georgia"/>
            </a:endParaRPr>
          </a:p>
          <a:p>
            <a:pPr indent="0" lvl="0" marL="0" rtl="0" algn="ctr">
              <a:spcBef>
                <a:spcPts val="0"/>
              </a:spcBef>
              <a:spcAft>
                <a:spcPts val="0"/>
              </a:spcAft>
              <a:buSzPts val="891"/>
              <a:buNone/>
            </a:pPr>
            <a:r>
              <a:rPr b="1" lang="en" sz="4022">
                <a:latin typeface="Georgia"/>
                <a:ea typeface="Georgia"/>
                <a:cs typeface="Georgia"/>
                <a:sym typeface="Georgia"/>
              </a:rPr>
              <a:t>Vie</a:t>
            </a:r>
            <a:r>
              <a:rPr b="1" lang="en" sz="4022">
                <a:latin typeface="Georgia"/>
                <a:ea typeface="Georgia"/>
                <a:cs typeface="Georgia"/>
                <a:sym typeface="Georgia"/>
              </a:rPr>
              <a:t>t Cultu</a:t>
            </a:r>
            <a:r>
              <a:rPr b="1" lang="en" sz="4022">
                <a:latin typeface="Georgia"/>
                <a:ea typeface="Georgia"/>
                <a:cs typeface="Georgia"/>
                <a:sym typeface="Georgia"/>
              </a:rPr>
              <a:t>ral Fest!</a:t>
            </a:r>
            <a:endParaRPr b="1" sz="4022">
              <a:latin typeface="Georgia"/>
              <a:ea typeface="Georgia"/>
              <a:cs typeface="Georgia"/>
              <a:sym typeface="Georgia"/>
            </a:endParaRPr>
          </a:p>
        </p:txBody>
      </p:sp>
      <p:pic>
        <p:nvPicPr>
          <p:cNvPr id="55" name="Google Shape;55;p13"/>
          <p:cNvPicPr preferRelativeResize="0"/>
          <p:nvPr/>
        </p:nvPicPr>
        <p:blipFill>
          <a:blip r:embed="rId3">
            <a:alphaModFix/>
          </a:blip>
          <a:stretch>
            <a:fillRect/>
          </a:stretch>
        </p:blipFill>
        <p:spPr>
          <a:xfrm>
            <a:off x="2843000" y="1877200"/>
            <a:ext cx="3458002" cy="2593501"/>
          </a:xfrm>
          <a:prstGeom prst="rect">
            <a:avLst/>
          </a:prstGeom>
          <a:noFill/>
          <a:ln>
            <a:noFill/>
          </a:ln>
        </p:spPr>
      </p:pic>
      <p:pic>
        <p:nvPicPr>
          <p:cNvPr id="56" name="Google Shape;56;p13"/>
          <p:cNvPicPr preferRelativeResize="0"/>
          <p:nvPr/>
        </p:nvPicPr>
        <p:blipFill>
          <a:blip r:embed="rId4">
            <a:alphaModFix/>
          </a:blip>
          <a:stretch>
            <a:fillRect/>
          </a:stretch>
        </p:blipFill>
        <p:spPr>
          <a:xfrm>
            <a:off x="160802" y="2499875"/>
            <a:ext cx="2627773" cy="1970830"/>
          </a:xfrm>
          <a:prstGeom prst="rect">
            <a:avLst/>
          </a:prstGeom>
          <a:noFill/>
          <a:ln>
            <a:noFill/>
          </a:ln>
        </p:spPr>
      </p:pic>
      <p:pic>
        <p:nvPicPr>
          <p:cNvPr id="57" name="Google Shape;57;p13"/>
          <p:cNvPicPr preferRelativeResize="0"/>
          <p:nvPr/>
        </p:nvPicPr>
        <p:blipFill>
          <a:blip r:embed="rId5">
            <a:alphaModFix/>
          </a:blip>
          <a:stretch>
            <a:fillRect/>
          </a:stretch>
        </p:blipFill>
        <p:spPr>
          <a:xfrm>
            <a:off x="6355427" y="2499863"/>
            <a:ext cx="2627773" cy="1970830"/>
          </a:xfrm>
          <a:prstGeom prst="rect">
            <a:avLst/>
          </a:prstGeom>
          <a:noFill/>
          <a:ln>
            <a:noFill/>
          </a:ln>
        </p:spPr>
      </p:pic>
      <p:sp>
        <p:nvSpPr>
          <p:cNvPr id="58" name="Google Shape;58;p13"/>
          <p:cNvSpPr txBox="1"/>
          <p:nvPr/>
        </p:nvSpPr>
        <p:spPr>
          <a:xfrm>
            <a:off x="1177838" y="4405650"/>
            <a:ext cx="59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front</a:t>
            </a:r>
            <a:endParaRPr/>
          </a:p>
        </p:txBody>
      </p:sp>
      <p:sp>
        <p:nvSpPr>
          <p:cNvPr id="59" name="Google Shape;59;p13"/>
          <p:cNvSpPr txBox="1"/>
          <p:nvPr/>
        </p:nvSpPr>
        <p:spPr>
          <a:xfrm>
            <a:off x="4275150" y="4405650"/>
            <a:ext cx="59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front</a:t>
            </a:r>
            <a:endParaRPr/>
          </a:p>
        </p:txBody>
      </p:sp>
      <p:sp>
        <p:nvSpPr>
          <p:cNvPr id="60" name="Google Shape;60;p13"/>
          <p:cNvSpPr txBox="1"/>
          <p:nvPr/>
        </p:nvSpPr>
        <p:spPr>
          <a:xfrm>
            <a:off x="7372450" y="4405650"/>
            <a:ext cx="62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back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nvSpPr>
        <p:spPr>
          <a:xfrm>
            <a:off x="2163300" y="1279025"/>
            <a:ext cx="4817400" cy="1954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t>Great job! </a:t>
            </a:r>
            <a:endParaRPr sz="2300"/>
          </a:p>
          <a:p>
            <a:pPr indent="0" lvl="0" marL="0" rtl="0" algn="ctr">
              <a:spcBef>
                <a:spcPts val="0"/>
              </a:spcBef>
              <a:spcAft>
                <a:spcPts val="0"/>
              </a:spcAft>
              <a:buNone/>
            </a:pPr>
            <a:r>
              <a:rPr lang="en" sz="2300"/>
              <a:t>Now you are ready to submit!</a:t>
            </a:r>
            <a:endParaRPr sz="2300"/>
          </a:p>
          <a:p>
            <a:pPr indent="0" lvl="0" marL="0" rtl="0" algn="ctr">
              <a:spcBef>
                <a:spcPts val="0"/>
              </a:spcBef>
              <a:spcAft>
                <a:spcPts val="0"/>
              </a:spcAft>
              <a:buNone/>
            </a:pPr>
            <a:r>
              <a:t/>
            </a:r>
            <a:endParaRPr sz="2300"/>
          </a:p>
          <a:p>
            <a:pPr indent="0" lvl="0" marL="0" rtl="0" algn="ctr">
              <a:spcBef>
                <a:spcPts val="0"/>
              </a:spcBef>
              <a:spcAft>
                <a:spcPts val="0"/>
              </a:spcAft>
              <a:buNone/>
            </a:pPr>
            <a:r>
              <a:rPr lang="en" sz="2300"/>
              <a:t>Any questions please email us at: </a:t>
            </a:r>
            <a:endParaRPr sz="2300"/>
          </a:p>
          <a:p>
            <a:pPr indent="0" lvl="0" marL="0" rtl="0" algn="ctr">
              <a:spcBef>
                <a:spcPts val="0"/>
              </a:spcBef>
              <a:spcAft>
                <a:spcPts val="0"/>
              </a:spcAft>
              <a:buNone/>
            </a:pPr>
            <a:r>
              <a:rPr lang="en" sz="2300"/>
              <a:t>art@vcsa.org</a:t>
            </a:r>
            <a:endParaRPr sz="2300"/>
          </a:p>
        </p:txBody>
      </p:sp>
      <p:sp>
        <p:nvSpPr>
          <p:cNvPr id="119" name="Google Shape;119;p22"/>
          <p:cNvSpPr txBox="1"/>
          <p:nvPr/>
        </p:nvSpPr>
        <p:spPr>
          <a:xfrm>
            <a:off x="124850" y="4122400"/>
            <a:ext cx="87798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chemeClr val="dk1"/>
                </a:solidFill>
              </a:rPr>
              <a:t>For </a:t>
            </a:r>
            <a:r>
              <a:rPr b="1" lang="en" sz="1800">
                <a:solidFill>
                  <a:schemeClr val="dk1"/>
                </a:solidFill>
              </a:rPr>
              <a:t>mail-In </a:t>
            </a:r>
            <a:r>
              <a:rPr lang="en" sz="1800">
                <a:solidFill>
                  <a:schemeClr val="dk1"/>
                </a:solidFill>
              </a:rPr>
              <a:t>submissions,</a:t>
            </a:r>
            <a:r>
              <a:rPr b="1" lang="en" sz="1800">
                <a:solidFill>
                  <a:schemeClr val="dk1"/>
                </a:solidFill>
              </a:rPr>
              <a:t> </a:t>
            </a:r>
            <a:r>
              <a:rPr lang="en" sz="1800">
                <a:solidFill>
                  <a:schemeClr val="dk1"/>
                </a:solidFill>
              </a:rPr>
              <a:t>please package your art with plenty of  filler paper/bubble wrap, packaging materials to fully protect the artwork.</a:t>
            </a:r>
            <a:endParaRPr sz="1800">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rPr>
              <a:t>We will use the same packaging to return your work to you!</a:t>
            </a:r>
            <a:endParaRPr sz="1800">
              <a:solidFill>
                <a:schemeClr val="dk1"/>
              </a:solidFill>
            </a:endParaRPr>
          </a:p>
          <a:p>
            <a:pPr indent="0" lvl="0" marL="0" rtl="0" algn="l">
              <a:spcBef>
                <a:spcPts val="0"/>
              </a:spcBef>
              <a:spcAft>
                <a:spcPts val="0"/>
              </a:spcAft>
              <a:buNone/>
            </a:pPr>
            <a:r>
              <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3211200" y="467188"/>
            <a:ext cx="5612175" cy="4209124"/>
          </a:xfrm>
          <a:prstGeom prst="rect">
            <a:avLst/>
          </a:prstGeom>
          <a:noFill/>
          <a:ln>
            <a:noFill/>
          </a:ln>
        </p:spPr>
      </p:pic>
      <p:sp>
        <p:nvSpPr>
          <p:cNvPr id="66" name="Google Shape;66;p14"/>
          <p:cNvSpPr txBox="1"/>
          <p:nvPr/>
        </p:nvSpPr>
        <p:spPr>
          <a:xfrm>
            <a:off x="159000" y="642825"/>
            <a:ext cx="30522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Materials:</a:t>
            </a:r>
            <a:endParaRPr sz="1300"/>
          </a:p>
          <a:p>
            <a:pPr indent="-311150" lvl="0" marL="457200" rtl="0" algn="l">
              <a:spcBef>
                <a:spcPts val="0"/>
              </a:spcBef>
              <a:spcAft>
                <a:spcPts val="0"/>
              </a:spcAft>
              <a:buSzPts val="1300"/>
              <a:buChar char="●"/>
            </a:pPr>
            <a:r>
              <a:rPr lang="en" sz="1300"/>
              <a:t>Your</a:t>
            </a:r>
            <a:r>
              <a:rPr lang="en" sz="1300"/>
              <a:t> 2D art</a:t>
            </a:r>
            <a:endParaRPr sz="1300"/>
          </a:p>
          <a:p>
            <a:pPr indent="-311150" lvl="0" marL="457200" rtl="0" algn="l">
              <a:spcBef>
                <a:spcPts val="0"/>
              </a:spcBef>
              <a:spcAft>
                <a:spcPts val="0"/>
              </a:spcAft>
              <a:buSzPts val="1300"/>
              <a:buChar char="●"/>
            </a:pPr>
            <a:r>
              <a:rPr lang="en" sz="1300"/>
              <a:t>Mat (usually inside most framed art. You can find at an art supply store like Michaels.)</a:t>
            </a:r>
            <a:endParaRPr sz="1300"/>
          </a:p>
          <a:p>
            <a:pPr indent="-311150" lvl="0" marL="457200" rtl="0" algn="l">
              <a:spcBef>
                <a:spcPts val="0"/>
              </a:spcBef>
              <a:spcAft>
                <a:spcPts val="0"/>
              </a:spcAft>
              <a:buSzPts val="1300"/>
              <a:buChar char="●"/>
            </a:pPr>
            <a:r>
              <a:rPr lang="en" sz="1300"/>
              <a:t>Stocky backing like cardboard or poster board.</a:t>
            </a:r>
            <a:endParaRPr sz="1300"/>
          </a:p>
          <a:p>
            <a:pPr indent="-311150" lvl="0" marL="457200" rtl="0" algn="l">
              <a:spcBef>
                <a:spcPts val="0"/>
              </a:spcBef>
              <a:spcAft>
                <a:spcPts val="0"/>
              </a:spcAft>
              <a:buSzPts val="1300"/>
              <a:buChar char="●"/>
            </a:pPr>
            <a:r>
              <a:rPr lang="en" sz="1300"/>
              <a:t>Kraft paper or any light paper, i.e. wrapping paper, printer paper.</a:t>
            </a:r>
            <a:endParaRPr sz="1300"/>
          </a:p>
          <a:p>
            <a:pPr indent="-311150" lvl="0" marL="457200" rtl="0" algn="l">
              <a:spcBef>
                <a:spcPts val="0"/>
              </a:spcBef>
              <a:spcAft>
                <a:spcPts val="0"/>
              </a:spcAft>
              <a:buSzPts val="1300"/>
              <a:buChar char="●"/>
            </a:pPr>
            <a:r>
              <a:rPr lang="en" sz="1300"/>
              <a:t>Painter’s tape or masking tape. (or any low-adhesive tape)</a:t>
            </a:r>
            <a:endParaRPr sz="1300"/>
          </a:p>
          <a:p>
            <a:pPr indent="-311150" lvl="0" marL="457200" rtl="0" algn="l">
              <a:spcBef>
                <a:spcPts val="0"/>
              </a:spcBef>
              <a:spcAft>
                <a:spcPts val="0"/>
              </a:spcAft>
              <a:buSzPts val="1300"/>
              <a:buChar char="●"/>
            </a:pPr>
            <a:r>
              <a:rPr lang="en" sz="1300"/>
              <a:t>Scissors</a:t>
            </a:r>
            <a:endParaRPr sz="1300"/>
          </a:p>
          <a:p>
            <a:pPr indent="-311150" lvl="0" marL="457200" rtl="0" algn="l">
              <a:spcBef>
                <a:spcPts val="0"/>
              </a:spcBef>
              <a:spcAft>
                <a:spcPts val="0"/>
              </a:spcAft>
              <a:buSzPts val="1300"/>
              <a:buChar char="●"/>
            </a:pPr>
            <a:r>
              <a:rPr lang="en" sz="1300"/>
              <a:t>X-acto knife</a:t>
            </a:r>
            <a:endParaRPr sz="1300"/>
          </a:p>
          <a:p>
            <a:pPr indent="-311150" lvl="0" marL="457200" rtl="0" algn="l">
              <a:spcBef>
                <a:spcPts val="0"/>
              </a:spcBef>
              <a:spcAft>
                <a:spcPts val="0"/>
              </a:spcAft>
              <a:buSzPts val="1300"/>
              <a:buChar char="●"/>
            </a:pPr>
            <a:r>
              <a:rPr lang="en" sz="1300"/>
              <a:t>Ruler/hard edge to run x-acto knife on</a:t>
            </a:r>
            <a:endParaRPr sz="1300"/>
          </a:p>
          <a:p>
            <a:pPr indent="0" lvl="0" marL="0" rtl="0" algn="l">
              <a:spcBef>
                <a:spcPts val="0"/>
              </a:spcBef>
              <a:spcAft>
                <a:spcPts val="0"/>
              </a:spcAft>
              <a:buNone/>
            </a:pPr>
            <a:r>
              <a:rPr lang="en" sz="1300"/>
              <a:t>* paintings on stretched canvas do not need to apply mat, but do need to attach cover slip and have your info on the back (step 6-8)</a:t>
            </a:r>
            <a:endParaRPr sz="1100"/>
          </a:p>
          <a:p>
            <a:pPr indent="0" lvl="0" marL="0" rtl="0" algn="l">
              <a:spcBef>
                <a:spcPts val="0"/>
              </a:spcBef>
              <a:spcAft>
                <a:spcPts val="0"/>
              </a:spcAft>
              <a:buNone/>
            </a:pPr>
            <a:r>
              <a:rPr lang="en" sz="1300"/>
              <a:t>*dry media (graphite/pastel/etc.) need to be spray fixed to prevent smudging.</a:t>
            </a:r>
            <a:endParaRPr sz="1300"/>
          </a:p>
        </p:txBody>
      </p:sp>
      <p:sp>
        <p:nvSpPr>
          <p:cNvPr id="67" name="Google Shape;67;p14"/>
          <p:cNvSpPr txBox="1"/>
          <p:nvPr/>
        </p:nvSpPr>
        <p:spPr>
          <a:xfrm>
            <a:off x="217450" y="209075"/>
            <a:ext cx="4817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latin typeface="Georgia"/>
                <a:ea typeface="Georgia"/>
                <a:cs typeface="Georgia"/>
                <a:sym typeface="Georgia"/>
              </a:rPr>
              <a:t>For 2D Art:</a:t>
            </a:r>
            <a:endParaRPr b="1" sz="23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3211200" y="467200"/>
            <a:ext cx="5612175" cy="4209124"/>
          </a:xfrm>
          <a:prstGeom prst="rect">
            <a:avLst/>
          </a:prstGeom>
          <a:noFill/>
          <a:ln>
            <a:noFill/>
          </a:ln>
        </p:spPr>
      </p:pic>
      <p:sp>
        <p:nvSpPr>
          <p:cNvPr id="73" name="Google Shape;73;p15"/>
          <p:cNvSpPr txBox="1"/>
          <p:nvPr/>
        </p:nvSpPr>
        <p:spPr>
          <a:xfrm>
            <a:off x="159000" y="642825"/>
            <a:ext cx="30522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1. </a:t>
            </a:r>
            <a:r>
              <a:rPr lang="en" sz="1300"/>
              <a:t>Tape your art to the back of the mat. Take your time to align your art with the mat. </a:t>
            </a:r>
            <a:endParaRPr sz="1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rotWithShape="1">
          <a:blip r:embed="rId3">
            <a:alphaModFix/>
          </a:blip>
          <a:srcRect b="21875" l="0" r="0" t="21875"/>
          <a:stretch/>
        </p:blipFill>
        <p:spPr>
          <a:xfrm>
            <a:off x="3211200" y="467188"/>
            <a:ext cx="5612175" cy="4209126"/>
          </a:xfrm>
          <a:prstGeom prst="rect">
            <a:avLst/>
          </a:prstGeom>
          <a:noFill/>
          <a:ln>
            <a:noFill/>
          </a:ln>
        </p:spPr>
      </p:pic>
      <p:sp>
        <p:nvSpPr>
          <p:cNvPr id="79" name="Google Shape;79;p16"/>
          <p:cNvSpPr txBox="1"/>
          <p:nvPr/>
        </p:nvSpPr>
        <p:spPr>
          <a:xfrm>
            <a:off x="159000" y="642825"/>
            <a:ext cx="305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2. Secure art to mat with more tape. </a:t>
            </a:r>
            <a:endParaRPr sz="1300"/>
          </a:p>
        </p:txBody>
      </p:sp>
      <p:sp>
        <p:nvSpPr>
          <p:cNvPr id="80" name="Google Shape;80;p16"/>
          <p:cNvSpPr txBox="1"/>
          <p:nvPr/>
        </p:nvSpPr>
        <p:spPr>
          <a:xfrm>
            <a:off x="225800" y="1990500"/>
            <a:ext cx="2985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3. Create outline on your stocky backing using the mat.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3211200" y="467200"/>
            <a:ext cx="5612175" cy="4209132"/>
          </a:xfrm>
          <a:prstGeom prst="rect">
            <a:avLst/>
          </a:prstGeom>
          <a:noFill/>
          <a:ln>
            <a:noFill/>
          </a:ln>
        </p:spPr>
      </p:pic>
      <p:sp>
        <p:nvSpPr>
          <p:cNvPr id="86" name="Google Shape;86;p17"/>
          <p:cNvSpPr txBox="1"/>
          <p:nvPr/>
        </p:nvSpPr>
        <p:spPr>
          <a:xfrm>
            <a:off x="159000" y="642825"/>
            <a:ext cx="30522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4. Cut stocky backing slightly smaller than the outline you made. I used an x-acto knife and ruler to do this. You can do this with scissors too. This makes it so the backing does not show when the piece is hanged and provides some protection. </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0" l="0" r="0" t="0"/>
          <a:stretch/>
        </p:blipFill>
        <p:spPr>
          <a:xfrm>
            <a:off x="3211200" y="467200"/>
            <a:ext cx="5612175" cy="4209132"/>
          </a:xfrm>
          <a:prstGeom prst="rect">
            <a:avLst/>
          </a:prstGeom>
          <a:noFill/>
          <a:ln>
            <a:noFill/>
          </a:ln>
        </p:spPr>
      </p:pic>
      <p:sp>
        <p:nvSpPr>
          <p:cNvPr id="92" name="Google Shape;92;p18"/>
          <p:cNvSpPr txBox="1"/>
          <p:nvPr/>
        </p:nvSpPr>
        <p:spPr>
          <a:xfrm>
            <a:off x="159000" y="642825"/>
            <a:ext cx="30522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5. Flip mat &amp; art over and apply double sided tape. Alternatively,make rings with your tape and then attach the stocky backing to mat &amp; art.</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3211200" y="467200"/>
            <a:ext cx="5612175" cy="4209132"/>
          </a:xfrm>
          <a:prstGeom prst="rect">
            <a:avLst/>
          </a:prstGeom>
          <a:noFill/>
          <a:ln>
            <a:noFill/>
          </a:ln>
        </p:spPr>
      </p:pic>
      <p:sp>
        <p:nvSpPr>
          <p:cNvPr id="98" name="Google Shape;98;p19"/>
          <p:cNvSpPr txBox="1"/>
          <p:nvPr/>
        </p:nvSpPr>
        <p:spPr>
          <a:xfrm>
            <a:off x="159000" y="642825"/>
            <a:ext cx="30522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6. Measure/Approximate enough kraft paper to cover your art and enough extra on top to tape the kraft paper to the back on the stocky backing.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This does not need to be perfect. This paper is only needed to protect your art during transport.</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0"/>
          <p:cNvPicPr preferRelativeResize="0"/>
          <p:nvPr/>
        </p:nvPicPr>
        <p:blipFill rotWithShape="1">
          <a:blip r:embed="rId3">
            <a:alphaModFix/>
          </a:blip>
          <a:srcRect b="0" l="0" r="0" t="0"/>
          <a:stretch/>
        </p:blipFill>
        <p:spPr>
          <a:xfrm>
            <a:off x="3211200" y="467200"/>
            <a:ext cx="5612175" cy="4209132"/>
          </a:xfrm>
          <a:prstGeom prst="rect">
            <a:avLst/>
          </a:prstGeom>
          <a:noFill/>
          <a:ln>
            <a:noFill/>
          </a:ln>
        </p:spPr>
      </p:pic>
      <p:sp>
        <p:nvSpPr>
          <p:cNvPr id="104" name="Google Shape;104;p20"/>
          <p:cNvSpPr txBox="1"/>
          <p:nvPr/>
        </p:nvSpPr>
        <p:spPr>
          <a:xfrm>
            <a:off x="159000" y="642825"/>
            <a:ext cx="305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7</a:t>
            </a:r>
            <a:r>
              <a:rPr lang="en" sz="1300"/>
              <a:t>. Tape the kraft paper to the back. </a:t>
            </a:r>
            <a:endParaRPr sz="1300"/>
          </a:p>
        </p:txBody>
      </p:sp>
      <p:sp>
        <p:nvSpPr>
          <p:cNvPr id="105" name="Google Shape;105;p20"/>
          <p:cNvSpPr txBox="1"/>
          <p:nvPr/>
        </p:nvSpPr>
        <p:spPr>
          <a:xfrm>
            <a:off x="159000" y="1863900"/>
            <a:ext cx="3052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8</a:t>
            </a:r>
            <a:r>
              <a:rPr lang="en" sz="1300"/>
              <a:t>. Put your name, age, and email/phone number on the back.</a:t>
            </a:r>
            <a:endParaRPr sz="1300"/>
          </a:p>
        </p:txBody>
      </p:sp>
      <p:sp>
        <p:nvSpPr>
          <p:cNvPr id="106" name="Google Shape;106;p20"/>
          <p:cNvSpPr/>
          <p:nvPr/>
        </p:nvSpPr>
        <p:spPr>
          <a:xfrm>
            <a:off x="6446875" y="3605625"/>
            <a:ext cx="1772400" cy="877200"/>
          </a:xfrm>
          <a:prstGeom prst="flowChartConnector">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nvSpPr>
        <p:spPr>
          <a:xfrm>
            <a:off x="159000" y="642825"/>
            <a:ext cx="30522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Attach a tag to your piece with your name, age, and email on it.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Tag does not need to be exactly like the one in the image. We just need your name, age, and contact information attached to your piece.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*All 3D art submissions must be in a box (for transport).</a:t>
            </a:r>
            <a:endParaRPr sz="1300"/>
          </a:p>
        </p:txBody>
      </p:sp>
      <p:sp>
        <p:nvSpPr>
          <p:cNvPr id="112" name="Google Shape;112;p21"/>
          <p:cNvSpPr txBox="1"/>
          <p:nvPr/>
        </p:nvSpPr>
        <p:spPr>
          <a:xfrm>
            <a:off x="217450" y="209075"/>
            <a:ext cx="4817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latin typeface="Georgia"/>
                <a:ea typeface="Georgia"/>
                <a:cs typeface="Georgia"/>
                <a:sym typeface="Georgia"/>
              </a:rPr>
              <a:t>For 3D Art:</a:t>
            </a:r>
            <a:endParaRPr b="1" sz="2300">
              <a:latin typeface="Georgia"/>
              <a:ea typeface="Georgia"/>
              <a:cs typeface="Georgia"/>
              <a:sym typeface="Georgia"/>
            </a:endParaRPr>
          </a:p>
        </p:txBody>
      </p:sp>
      <p:pic>
        <p:nvPicPr>
          <p:cNvPr id="113" name="Google Shape;113;p21"/>
          <p:cNvPicPr preferRelativeResize="0"/>
          <p:nvPr/>
        </p:nvPicPr>
        <p:blipFill>
          <a:blip r:embed="rId3">
            <a:alphaModFix/>
          </a:blip>
          <a:stretch>
            <a:fillRect/>
          </a:stretch>
        </p:blipFill>
        <p:spPr>
          <a:xfrm>
            <a:off x="3211198" y="700088"/>
            <a:ext cx="5612175" cy="3743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